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2" r:id="rId5"/>
    <p:sldId id="261" r:id="rId6"/>
    <p:sldId id="260" r:id="rId7"/>
    <p:sldId id="271" r:id="rId8"/>
    <p:sldId id="290" r:id="rId9"/>
    <p:sldId id="450" r:id="rId10"/>
    <p:sldId id="453" r:id="rId11"/>
    <p:sldId id="454" r:id="rId12"/>
    <p:sldId id="259" r:id="rId13"/>
    <p:sldId id="456" r:id="rId14"/>
    <p:sldId id="489" r:id="rId15"/>
    <p:sldId id="490" r:id="rId16"/>
    <p:sldId id="26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496BA-8CCA-468B-A25F-D6D403DF50AE}" v="1" dt="2022-02-09T16:35:28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65" y="-9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02F496BA-8CCA-468B-A25F-D6D403DF50AE}"/>
    <pc:docChg chg="custSel modSld">
      <pc:chgData name="Stijn Weijermars" userId="2933e1d2-70ff-47b3-ad61-d61e32fda646" providerId="ADAL" clId="{02F496BA-8CCA-468B-A25F-D6D403DF50AE}" dt="2022-02-09T16:40:12.476" v="718" actId="113"/>
      <pc:docMkLst>
        <pc:docMk/>
      </pc:docMkLst>
      <pc:sldChg chg="addSp delSp modSp mod">
        <pc:chgData name="Stijn Weijermars" userId="2933e1d2-70ff-47b3-ad61-d61e32fda646" providerId="ADAL" clId="{02F496BA-8CCA-468B-A25F-D6D403DF50AE}" dt="2022-02-09T16:40:12.476" v="718" actId="113"/>
        <pc:sldMkLst>
          <pc:docMk/>
          <pc:sldMk cId="4146707398" sldId="262"/>
        </pc:sldMkLst>
        <pc:spChg chg="add mod">
          <ac:chgData name="Stijn Weijermars" userId="2933e1d2-70ff-47b3-ad61-d61e32fda646" providerId="ADAL" clId="{02F496BA-8CCA-468B-A25F-D6D403DF50AE}" dt="2022-02-09T16:40:12.476" v="718" actId="113"/>
          <ac:spMkLst>
            <pc:docMk/>
            <pc:sldMk cId="4146707398" sldId="262"/>
            <ac:spMk id="2" creationId="{F0313DC3-3C42-4DE1-A28E-EC5CBD79D6DE}"/>
          </ac:spMkLst>
        </pc:spChg>
        <pc:spChg chg="del mod">
          <ac:chgData name="Stijn Weijermars" userId="2933e1d2-70ff-47b3-ad61-d61e32fda646" providerId="ADAL" clId="{02F496BA-8CCA-468B-A25F-D6D403DF50AE}" dt="2022-02-09T16:39:15.109" v="682" actId="478"/>
          <ac:spMkLst>
            <pc:docMk/>
            <pc:sldMk cId="4146707398" sldId="262"/>
            <ac:spMk id="6" creationId="{2A05FEA6-6A98-448D-9FFF-07E40F7B1A20}"/>
          </ac:spMkLst>
        </pc:spChg>
        <pc:spChg chg="mod">
          <ac:chgData name="Stijn Weijermars" userId="2933e1d2-70ff-47b3-ad61-d61e32fda646" providerId="ADAL" clId="{02F496BA-8CCA-468B-A25F-D6D403DF50AE}" dt="2022-02-09T16:35:13.307" v="22" actId="14100"/>
          <ac:spMkLst>
            <pc:docMk/>
            <pc:sldMk cId="4146707398" sldId="262"/>
            <ac:spMk id="8" creationId="{1A85897F-A535-4E61-8FA4-41F211471CAD}"/>
          </ac:spMkLst>
        </pc:spChg>
        <pc:spChg chg="del mod">
          <ac:chgData name="Stijn Weijermars" userId="2933e1d2-70ff-47b3-ad61-d61e32fda646" providerId="ADAL" clId="{02F496BA-8CCA-468B-A25F-D6D403DF50AE}" dt="2022-02-09T16:39:11.751" v="681" actId="478"/>
          <ac:spMkLst>
            <pc:docMk/>
            <pc:sldMk cId="4146707398" sldId="262"/>
            <ac:spMk id="13" creationId="{8F4F87C3-B866-49CF-87A3-E8CF085034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43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0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9-2-2022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9-2-2022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9-2-2022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9-2-2022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9-2-2022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9-2-2022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9-2-2022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9-2-2022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asites.pbl.nl/energietransitie/" TargetMode="External"/><Relationship Id="rId2" Type="http://schemas.openxmlformats.org/officeDocument/2006/relationships/hyperlink" Target="https://www.rivm.nl/onderwerpen/energietransiti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limaatakkoord.n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34830DA-893C-43FC-932A-FD3AB0CCB479}" type="datetime1">
              <a:rPr lang="nl-NL" smtClean="0"/>
              <a:pPr/>
              <a:t>9-2-2022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06F88-3E6B-4C7D-B077-8C54DA2B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Energietransitie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AF4B36-E720-47D8-99D6-A8F4D267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Betrouwbare bronnen:</a:t>
            </a:r>
          </a:p>
          <a:p>
            <a:r>
              <a:rPr lang="nl-NL">
                <a:hlinkClick r:id="rId2"/>
              </a:rPr>
              <a:t>https://www.rivm.nl/onderwerpen/energietransitie</a:t>
            </a:r>
            <a:endParaRPr lang="nl-NL"/>
          </a:p>
          <a:p>
            <a:r>
              <a:rPr lang="nl-NL">
                <a:hlinkClick r:id="rId3"/>
              </a:rPr>
              <a:t>https://themasites.pbl.nl/energietransitie/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0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58079-DCE0-42BE-B250-6EB526B1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nl-NL" sz="2800" dirty="0"/>
              <a:t>Passief huis, het huis van de toekomst?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ACF7B19-E9CB-4E18-A3FB-21E028970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217" y="1311275"/>
            <a:ext cx="8255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7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BC864-48A2-438D-B663-FCFDA134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/>
              <a:t>Vijf kernbeginselen van een passiefhuis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4911757-1B05-4165-AFC7-AD6B5E18E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17" t="21927" r="31459" b="7959"/>
          <a:stretch/>
        </p:blipFill>
        <p:spPr>
          <a:xfrm>
            <a:off x="2255573" y="1809403"/>
            <a:ext cx="7554172" cy="49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619760"/>
            <a:ext cx="8676000" cy="1016000"/>
          </a:xfrm>
        </p:spPr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0313DC3-3C42-4DE1-A28E-EC5CBD79D6DE}"/>
              </a:ext>
            </a:extLst>
          </p:cNvPr>
          <p:cNvSpPr txBox="1"/>
          <p:nvPr/>
        </p:nvSpPr>
        <p:spPr>
          <a:xfrm>
            <a:off x="370800" y="3566160"/>
            <a:ext cx="8021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 op onderzoek uit waarbij de volgende vraag stelt:</a:t>
            </a:r>
          </a:p>
          <a:p>
            <a:r>
              <a:rPr lang="nl-NL" b="1" dirty="0"/>
              <a:t>Hoe ziet de toekomstige verwarming van onze huizen eruit?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Bestudeer de bronnen in de presentatie en zoek er zelf ook een aantal.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Kijk welke uitdagingen er liggen rond de energietransitie (in de bebouwde omgeving).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op zoek naar bestaande en nieuwe oplossingen.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een presentatie van 10 minuten waarin je de uitdagingen, ontwikkelingen en oplossingen aangeeft.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Volgende week gaan jullie je eigen verhaal presenteren voor de groep.</a:t>
            </a:r>
          </a:p>
        </p:txBody>
      </p:sp>
    </p:spTree>
    <p:extLst>
      <p:ext uri="{BB962C8B-B14F-4D97-AF65-F5344CB8AC3E}">
        <p14:creationId xmlns:p14="http://schemas.microsoft.com/office/powerpoint/2010/main" val="414670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20" y="700482"/>
            <a:ext cx="5645149" cy="2395967"/>
          </a:xfrm>
        </p:spPr>
        <p:txBody>
          <a:bodyPr/>
          <a:lstStyle/>
          <a:p>
            <a:r>
              <a:rPr lang="nl-NL" dirty="0"/>
              <a:t>Water en Energie</a:t>
            </a:r>
            <a:br>
              <a:rPr lang="nl-NL" dirty="0"/>
            </a:br>
            <a:endParaRPr lang="nl-NL" dirty="0"/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C5995ED6-C2D6-49A2-A043-B8766FFAD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20" y="3527522"/>
            <a:ext cx="5645149" cy="1323291"/>
          </a:xfrm>
        </p:spPr>
        <p:txBody>
          <a:bodyPr/>
          <a:lstStyle/>
          <a:p>
            <a:r>
              <a:rPr lang="nl-NL" dirty="0"/>
              <a:t>Les 1 IBS Stad van de Toekomst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832454E-EEC1-4999-A95D-B24E714576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F0350C34-62E0-4F45-8A09-EF8E256F25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925BF6-2675-47BB-B12B-A8B2E068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1" y="483030"/>
            <a:ext cx="625358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810FD-5B8D-4426-AAA1-99A8F573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object, water, boot, tafel&#10;&#10;Automatisch gegenereerde beschrijving">
            <a:extLst>
              <a:ext uri="{FF2B5EF4-FFF2-40B4-BE49-F238E27FC236}">
                <a16:creationId xmlns:a16="http://schemas.microsoft.com/office/drawing/2014/main" id="{6AF02EF4-2448-49DE-A778-D3701AAFA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859"/>
            <a:ext cx="12192000" cy="3277687"/>
          </a:xfrm>
        </p:spPr>
      </p:pic>
      <p:pic>
        <p:nvPicPr>
          <p:cNvPr id="7" name="Afbeelding 6" descr="Afbeelding met tekening, spel&#10;&#10;Automatisch gegenereerde beschrijving">
            <a:extLst>
              <a:ext uri="{FF2B5EF4-FFF2-40B4-BE49-F238E27FC236}">
                <a16:creationId xmlns:a16="http://schemas.microsoft.com/office/drawing/2014/main" id="{70B08D17-4AF3-41C1-96AB-DF597B73D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3083"/>
            <a:ext cx="12191999" cy="421294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C10B82C-FA4B-4619-A979-083F68EE1D3B}"/>
              </a:ext>
            </a:extLst>
          </p:cNvPr>
          <p:cNvSpPr txBox="1"/>
          <p:nvPr/>
        </p:nvSpPr>
        <p:spPr>
          <a:xfrm>
            <a:off x="2809875" y="1924050"/>
            <a:ext cx="7153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Helaas ben ik ziek en moet je het zonder mij doen, dus jij bent vandaag diegene die aan het stuur staat.</a:t>
            </a:r>
          </a:p>
        </p:txBody>
      </p:sp>
    </p:spTree>
    <p:extLst>
      <p:ext uri="{BB962C8B-B14F-4D97-AF65-F5344CB8AC3E}">
        <p14:creationId xmlns:p14="http://schemas.microsoft.com/office/powerpoint/2010/main" val="340160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F6F81-F6C3-495D-985E-225E9016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D067B30-84F4-4A84-987E-02CD02B38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" y="1"/>
            <a:ext cx="12191967" cy="6857980"/>
          </a:xfrm>
        </p:spPr>
      </p:pic>
    </p:spTree>
    <p:extLst>
      <p:ext uri="{BB962C8B-B14F-4D97-AF65-F5344CB8AC3E}">
        <p14:creationId xmlns:p14="http://schemas.microsoft.com/office/powerpoint/2010/main" val="345168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E83E9-FB66-42F1-975D-95C50C4D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Achtergrondinformatie over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FF2102-F4FE-46A3-A109-696755D92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Energietransitie </a:t>
            </a:r>
          </a:p>
          <a:p>
            <a:r>
              <a:rPr lang="nl-NL" sz="2800" dirty="0"/>
              <a:t>Klimaatakkoord </a:t>
            </a:r>
          </a:p>
          <a:p>
            <a:r>
              <a:rPr lang="nl-NL" sz="2800" dirty="0"/>
              <a:t>Passief huis</a:t>
            </a:r>
          </a:p>
          <a:p>
            <a:endParaRPr lang="nl-NL" sz="2800" dirty="0"/>
          </a:p>
          <a:p>
            <a:r>
              <a:rPr lang="nl-NL" sz="2800" dirty="0"/>
              <a:t>Gevolgd door een opdracht voor deze les!</a:t>
            </a:r>
          </a:p>
        </p:txBody>
      </p:sp>
    </p:spTree>
    <p:extLst>
      <p:ext uri="{BB962C8B-B14F-4D97-AF65-F5344CB8AC3E}">
        <p14:creationId xmlns:p14="http://schemas.microsoft.com/office/powerpoint/2010/main" val="135888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3D4A80E-324B-4AC3-B796-35CBAE14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740" y="344481"/>
            <a:ext cx="8986283" cy="7498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837C14-25A9-4EFE-8911-916A5FC4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" t="13316" r="12381" b="20730"/>
          <a:stretch/>
        </p:blipFill>
        <p:spPr>
          <a:xfrm>
            <a:off x="2235200" y="1128487"/>
            <a:ext cx="10075520" cy="431437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8386E94-75AF-4467-B4DC-CA22AC57B171}"/>
              </a:ext>
            </a:extLst>
          </p:cNvPr>
          <p:cNvSpPr/>
          <p:nvPr/>
        </p:nvSpPr>
        <p:spPr>
          <a:xfrm>
            <a:off x="3374587" y="5729513"/>
            <a:ext cx="259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4"/>
              </a:rPr>
              <a:t>www.klimaatakkoord.nl/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058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4765331-B456-402A-8558-F4F042F3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693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2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6A02F58-3645-4F93-AEED-13A24C7B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040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Energietransitie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Wat bedoelen we nou met de </a:t>
            </a:r>
            <a:r>
              <a:rPr lang="nl-NL" b="1"/>
              <a:t>energietransitie</a:t>
            </a:r>
            <a:r>
              <a:rPr lang="nl-NL"/>
              <a:t>?</a:t>
            </a:r>
          </a:p>
          <a:p>
            <a:pPr marL="0" indent="0">
              <a:buNone/>
            </a:pPr>
            <a:r>
              <a:rPr lang="nl-NL"/>
              <a:t>De energietransitie is -in zijn essentie- de overgang van een </a:t>
            </a:r>
            <a:r>
              <a:rPr lang="nl-NL" b="1"/>
              <a:t>energiesysteem</a:t>
            </a:r>
            <a:r>
              <a:rPr lang="nl-NL"/>
              <a:t> gebaseerd op </a:t>
            </a:r>
            <a:r>
              <a:rPr lang="nl-NL" b="1"/>
              <a:t>fossiele energiebronnen</a:t>
            </a:r>
            <a:r>
              <a:rPr lang="nl-NL"/>
              <a:t> naar een </a:t>
            </a:r>
            <a:r>
              <a:rPr lang="nl-NL" b="1"/>
              <a:t>energiesysteem</a:t>
            </a:r>
            <a:r>
              <a:rPr lang="nl-NL"/>
              <a:t> gebaseerd op </a:t>
            </a:r>
            <a:r>
              <a:rPr lang="nl-NL" b="1"/>
              <a:t>duurzame en CO2-neutrale energiebronnen</a:t>
            </a:r>
            <a:r>
              <a:rPr lang="nl-NL"/>
              <a:t>. Ofwel de overgang van het gebruik van kolen, olie en gas naar het gebruik van zon, wind en water als bron van energie. </a:t>
            </a:r>
          </a:p>
          <a:p>
            <a:pPr marL="0" indent="0">
              <a:buNone/>
            </a:pPr>
            <a:r>
              <a:rPr lang="nl-NL"/>
              <a:t>Het huidige energiesysteem maakt voor circa 95% gebruik van fossiele energie.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29CD0E6-C92F-4859-BBA8-EED0F7C041FC}"/>
              </a:ext>
            </a:extLst>
          </p:cNvPr>
          <p:cNvSpPr/>
          <p:nvPr/>
        </p:nvSpPr>
        <p:spPr>
          <a:xfrm>
            <a:off x="5934418" y="318278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136</TotalTime>
  <Words>266</Words>
  <Application>Microsoft Office PowerPoint</Application>
  <PresentationFormat>Breedbeeld</PresentationFormat>
  <Paragraphs>38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Yuverta</vt:lpstr>
      <vt:lpstr>PowerPoint-presentatie</vt:lpstr>
      <vt:lpstr>Water en Energie </vt:lpstr>
      <vt:lpstr>PowerPoint-presentatie</vt:lpstr>
      <vt:lpstr>PowerPoint-presentatie</vt:lpstr>
      <vt:lpstr>Achtergrondinformatie over </vt:lpstr>
      <vt:lpstr>PowerPoint-presentatie</vt:lpstr>
      <vt:lpstr>PowerPoint-presentatie</vt:lpstr>
      <vt:lpstr>PowerPoint-presentatie</vt:lpstr>
      <vt:lpstr>Energietransitie</vt:lpstr>
      <vt:lpstr>Energietransitie</vt:lpstr>
      <vt:lpstr>Passief huis, het huis van de toekomst?</vt:lpstr>
      <vt:lpstr>Vijf kernbeginselen van een passiefhuis</vt:lpstr>
      <vt:lpstr>Opdracht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28</cp:revision>
  <dcterms:created xsi:type="dcterms:W3CDTF">2021-03-01T11:59:21Z</dcterms:created>
  <dcterms:modified xsi:type="dcterms:W3CDTF">2022-02-09T16:40:20Z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